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1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5" r:id="rId26"/>
    <p:sldId id="549" r:id="rId27"/>
    <p:sldId id="543" r:id="rId28"/>
    <p:sldId id="546" r:id="rId29"/>
    <p:sldId id="547" r:id="rId30"/>
    <p:sldId id="548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00" r:id="rId53"/>
    <p:sldId id="497" r:id="rId54"/>
    <p:sldId id="498" r:id="rId55"/>
    <p:sldId id="496" r:id="rId56"/>
    <p:sldId id="530" r:id="rId57"/>
    <p:sldId id="535" r:id="rId58"/>
    <p:sldId id="489" r:id="rId59"/>
    <p:sldId id="491" r:id="rId60"/>
    <p:sldId id="487" r:id="rId61"/>
    <p:sldId id="492" r:id="rId62"/>
    <p:sldId id="480" r:id="rId63"/>
    <p:sldId id="482" r:id="rId64"/>
    <p:sldId id="479" r:id="rId65"/>
    <p:sldId id="486" r:id="rId66"/>
    <p:sldId id="494" r:id="rId67"/>
    <p:sldId id="495" r:id="rId68"/>
    <p:sldId id="493" r:id="rId69"/>
    <p:sldId id="443" r:id="rId70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2803" autoAdjust="0"/>
  </p:normalViewPr>
  <p:slideViewPr>
    <p:cSldViewPr snapToGrid="0" showGuides="1">
      <p:cViewPr varScale="1">
        <p:scale>
          <a:sx n="119" d="100"/>
          <a:sy n="119" d="100"/>
        </p:scale>
        <p:origin x="1320" y="192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2021. 6. 19.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ID.</a:t>
            </a:r>
          </a:p>
          <a:p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IOU</a:t>
            </a:r>
            <a:r>
              <a:rPr lang="ko-KR" altLang="en-US" sz="1000" i="1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.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tf.where</a:t>
            </a:r>
            <a:r>
              <a:rPr lang="ko-KR" altLang="en-US" sz="1100"/>
              <a:t>에서 컨디션 조건만 있으면</a:t>
            </a:r>
            <a:r>
              <a:rPr lang="en-US" altLang="ko-KR" sz="1100"/>
              <a:t>,</a:t>
            </a:r>
            <a:r>
              <a:rPr lang="ko-KR" altLang="en-US" sz="1100"/>
              <a:t> 인덱스를 리턴한다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/>
              <a:t>를 하면 </a:t>
            </a:r>
            <a:r>
              <a:rPr lang="en-US" altLang="ko-KR" sz="1100"/>
              <a:t>[ [1],[3]] </a:t>
            </a:r>
            <a:r>
              <a:rPr lang="ko-KR" altLang="en-US" sz="1100"/>
              <a:t>이런식의 열백터가 나오는데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gt_class_ids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/>
              <a:t>gt_class_ids </a:t>
            </a:r>
            <a:r>
              <a:rPr lang="ko-KR" altLang="en-US" sz="1000"/>
              <a:t>중 </a:t>
            </a:r>
            <a:r>
              <a:rPr lang="en-US" altLang="ko-KR" sz="1000"/>
              <a:t>0</a:t>
            </a:r>
            <a:r>
              <a:rPr lang="ko-KR" altLang="en-US" sz="1000"/>
              <a:t>이 아닌것만 구한다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proposal</a:t>
            </a:r>
            <a:r>
              <a:rPr lang="ko-KR" altLang="en-US" sz="1100"/>
              <a:t>와 </a:t>
            </a:r>
            <a:r>
              <a:rPr lang="en-US" altLang="ko-KR" sz="1100"/>
              <a:t>gt_boxe</a:t>
            </a:r>
            <a:r>
              <a:rPr lang="ko-KR" altLang="en-US" sz="1100"/>
              <a:t>와의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positive</a:t>
            </a:r>
            <a:r>
              <a:rPr lang="ko-KR" altLang="en-US" sz="1100"/>
              <a:t>와 </a:t>
            </a:r>
            <a:r>
              <a:rPr lang="en-US" altLang="ko-KR" sz="1100"/>
              <a:t>negative</a:t>
            </a:r>
            <a:r>
              <a:rPr lang="ko-KR" altLang="en-US" sz="1100"/>
              <a:t> 인덱스를 구하고 이에 해당하는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ROIs</a:t>
            </a:r>
          </a:p>
          <a:p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latin typeface="Consolas" panose="020B0609020204030204" pitchFamily="49" charset="0"/>
              </a:rPr>
              <a:t>조건에 근거하여 참이면 참 함수를 아니면 거짓함수를 실행함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>
                <a:latin typeface="Consolas" panose="020B0609020204030204" pitchFamily="49" charset="0"/>
              </a:rPr>
              <a:t>roi_masks</a:t>
            </a:r>
            <a:r>
              <a:rPr lang="ko-KR" altLang="en-US" sz="900">
                <a:latin typeface="Consolas" panose="020B0609020204030204" pitchFamily="49" charset="0"/>
              </a:rPr>
              <a:t>에서 </a:t>
            </a:r>
            <a:r>
              <a:rPr lang="en-US" altLang="ko-KR" sz="900">
                <a:latin typeface="Consolas" panose="020B0609020204030204" pitchFamily="49" charset="0"/>
              </a:rPr>
              <a:t>boxes</a:t>
            </a:r>
            <a:r>
              <a:rPr lang="ko-KR" altLang="en-US" sz="900">
                <a:latin typeface="Consolas" panose="020B0609020204030204" pitchFamily="49" charset="0"/>
              </a:rPr>
              <a:t>에 해당하는 </a:t>
            </a:r>
            <a:r>
              <a:rPr lang="en-US" altLang="ko-KR" sz="900">
                <a:latin typeface="Consolas" panose="020B0609020204030204" pitchFamily="49" charset="0"/>
              </a:rPr>
              <a:t>tensor</a:t>
            </a:r>
            <a:r>
              <a:rPr lang="ko-KR" altLang="en-US" sz="900">
                <a:latin typeface="Consolas" panose="020B0609020204030204" pitchFamily="49" charset="0"/>
              </a:rPr>
              <a:t>를 리턴한다</a:t>
            </a:r>
            <a:r>
              <a:rPr lang="en-US" altLang="ko-KR" sz="90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8819909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image_meta, pool_size, num_classes, train_bn=True,fc_layers_size=1024):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image_meta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Shape: [batch,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num_rois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, POOL_SIZE, POOL_SIZE, channels]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roi_align_classifier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image_meta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#shared =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KL.Lambda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(lambda x: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K.squeeze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K.squeeze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(x, 3), 2),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pool_squeeze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")(x)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pool_squeeze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BBox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 head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num_rois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, NUM_CLASSES * (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dy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, dx, log(dh), log(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))]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mrcnn_bbox_fc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num_rois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, NUM_CLASSES, (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dy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, dx, log(dh), log(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))]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KL.Reshape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((s[1], 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, 4), name="</a:t>
            </a:r>
            <a:r>
              <a:rPr lang="en-US" altLang="ko-KR" sz="900" i="1" dirty="0" err="1">
                <a:solidFill>
                  <a:srgbClr val="657B83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")(x)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6147" y="2275701"/>
            <a:ext cx="18774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rois =shape=(1, None, 4)</a:t>
            </a:r>
          </a:p>
          <a:p>
            <a:r>
              <a:rPr lang="en-US" altLang="ko-KR" sz="1000"/>
              <a:t>image_meta=shape=(None, 14)</a:t>
            </a:r>
          </a:p>
          <a:p>
            <a:r>
              <a:rPr lang="en-US" altLang="ko-KR" sz="1000"/>
              <a:t>feature_maps = list</a:t>
            </a:r>
            <a:endParaRPr lang="ko-KR" altLang="en-US" sz="1000"/>
          </a:p>
        </p:txBody>
      </p:sp>
      <p:sp>
        <p:nvSpPr>
          <p:cNvPr id="5" name="왼쪽 중괄호 4"/>
          <p:cNvSpPr/>
          <p:nvPr/>
        </p:nvSpPr>
        <p:spPr>
          <a:xfrm rot="5400000">
            <a:off x="4240543" y="1887868"/>
            <a:ext cx="329538" cy="100012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7218" y="1976941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list</a:t>
            </a:r>
            <a:r>
              <a:rPr lang="ko-KR" altLang="en-US" sz="1000">
                <a:latin typeface="Consolas" panose="020B0609020204030204" pitchFamily="49" charset="0"/>
              </a:rPr>
              <a:t>로 바뀜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6072307" y="4936795"/>
            <a:ext cx="13195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class </a:t>
            </a:r>
            <a:r>
              <a:rPr lang="ko-KR" altLang="en-US" sz="1000">
                <a:latin typeface="Consolas" panose="020B0609020204030204" pitchFamily="49" charset="0"/>
              </a:rPr>
              <a:t>확율을 구함</a:t>
            </a:r>
            <a:endParaRPr lang="ko-KR" altLang="en-US" sz="1000"/>
          </a:p>
        </p:txBody>
      </p:sp>
      <p:cxnSp>
        <p:nvCxnSpPr>
          <p:cNvPr id="10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0679" y="2190102"/>
            <a:ext cx="752424" cy="526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0800000">
            <a:off x="4405313" y="4925885"/>
            <a:ext cx="1666997" cy="1340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67665"/>
            <a:ext cx="3098002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ore-KR" sz="1600" dirty="0"/>
              <a:t>class </a:t>
            </a:r>
            <a:r>
              <a:rPr lang="en" altLang="ko-Kore-KR" sz="1600" dirty="0" err="1"/>
              <a:t>PyramidROIAlign</a:t>
            </a:r>
            <a:r>
              <a:rPr lang="en" altLang="ko-Kore-KR" sz="1600" dirty="0"/>
              <a:t>(</a:t>
            </a:r>
            <a:r>
              <a:rPr lang="en" altLang="ko-Kore-KR" sz="1600" dirty="0" err="1"/>
              <a:t>KE.Layer</a:t>
            </a:r>
            <a:r>
              <a:rPr lang="en" altLang="ko-Kore-KR" sz="1600" dirty="0"/>
              <a:t>):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438A4-DBCD-DF4E-90AF-76832D1B0552}"/>
              </a:ext>
            </a:extLst>
          </p:cNvPr>
          <p:cNvSpPr/>
          <p:nvPr/>
        </p:nvSpPr>
        <p:spPr>
          <a:xfrm>
            <a:off x="512228" y="1698664"/>
            <a:ext cx="552501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KE.Layer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super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tuple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call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Crop boxes [batch,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, (y1, x1, y2, x2)] in normalized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coords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Image meta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Holds details about the image. See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compose_image_meta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Maps. List of feature maps from different level of the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pyramid. Each is [batch, height, width, channels]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:]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Assign each ROI to a level in the pyramid based on the ROI area.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Use shape of first image. Images in a batch must have the same size.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parse_image_meta_graph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Equation 1 in the Feature Pyramid Networks paper. Account for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the fact that our coordinates are normalized here.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e.g. a 224x224 ROI (in pixels) maps to P4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float32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log2_graph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 / 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224.0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minimum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maximum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round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squeeze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Loop through levels and apply ROI pooling to each. P2 to P5.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enumerate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6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where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equal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gather_nd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Box indices for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Keep track of which box is mapped to which level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altLang="ko-Kore-KR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34D36-31BC-6347-8254-1EF0765E5B00}"/>
              </a:ext>
            </a:extLst>
          </p:cNvPr>
          <p:cNvSpPr/>
          <p:nvPr/>
        </p:nvSpPr>
        <p:spPr>
          <a:xfrm>
            <a:off x="4997909" y="1053229"/>
            <a:ext cx="5343525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Stop gradient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propogation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to ROI proposals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Crop and Resize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From Mask R-CNN paper: "We sample four regular locations, so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that we can evaluate either max or average pooling. In fact,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interpolating only a single value at each bin center (without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pooling) is nearly as effective."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Here we use the simplified approach of a single value per bin,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which is how it's done in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tf.crop_and_resize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Result: [batch *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pool_height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pool_width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channels]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image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method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CE9178"/>
                </a:solidFill>
                <a:latin typeface="Menlo" panose="020B0609030804020204" pitchFamily="49" charset="0"/>
              </a:rPr>
              <a:t>"bilinear"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pooled features into one tensor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mapping into one array and add another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column representing the order of pooled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expand_dims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Rearrange pooled features to match the order of the original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Sort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by batch then box index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TF doesn't have a way to sort by two columns, so merge them and sort.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100000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nn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top_k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[::-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Re-add the batch dimension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:]],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reshape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compute_output_shape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2682"/>
              </p:ext>
            </p:extLst>
          </p:nvPr>
        </p:nvGraphicFramePr>
        <p:xfrm>
          <a:off x="9400032" y="2720615"/>
          <a:ext cx="12082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18">
                  <a:extLst>
                    <a:ext uri="{9D8B030D-6E8A-4147-A177-3AD203B41FA5}">
                      <a16:colId xmlns:a16="http://schemas.microsoft.com/office/drawing/2014/main" val="459391638"/>
                    </a:ext>
                  </a:extLst>
                </a:gridCol>
                <a:gridCol w="604118">
                  <a:extLst>
                    <a:ext uri="{9D8B030D-6E8A-4147-A177-3AD203B41FA5}">
                      <a16:colId xmlns:a16="http://schemas.microsoft.com/office/drawing/2014/main" val="2333983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축 </a:t>
                      </a:r>
                      <a:r>
                        <a:rPr lang="en-US" altLang="ko-KR" sz="1100" baseline="0"/>
                        <a:t>?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8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box[0]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03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box[1]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22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box[2]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1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mrcnn_mask_conv1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</a:t>
            </a:r>
            <a:r>
              <a:rPr lang="ko-KR" altLang="en-US" sz="900" dirty="0" err="1"/>
              <a:t>roi_align_mask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mrcnn_mask_bn1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1024        mrcnn_mask_conv1[0][0]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activation_70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mrcnn_mask_conv2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activation_70[0][0]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>
                <a:solidFill>
                  <a:srgbClr val="FF0000"/>
                </a:solidFill>
              </a:rPr>
              <a:t>roi_align_classifier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/>
              <a:t>(</a:t>
            </a:r>
            <a:r>
              <a:rPr lang="ko-KR" altLang="en-US" sz="900" dirty="0" err="1"/>
              <a:t>PyramidRO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7, 7, 256)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input_image_meta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fpn_p2[0][0]</a:t>
            </a:r>
          </a:p>
          <a:p>
            <a:r>
              <a:rPr lang="ko-KR" altLang="en-US" sz="900" dirty="0"/>
              <a:t>                                                                 fpn_p3[0][0]</a:t>
            </a:r>
          </a:p>
          <a:p>
            <a:r>
              <a:rPr lang="ko-KR" altLang="en-US" sz="900" dirty="0"/>
              <a:t>                                                                 fpn_p4[0][0]</a:t>
            </a:r>
          </a:p>
          <a:p>
            <a:r>
              <a:rPr lang="ko-KR" altLang="en-US" sz="900" dirty="0"/>
              <a:t>                                                                 fpn_p5[0][0]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>
                <a:solidFill>
                  <a:srgbClr val="92047E"/>
                </a:solidFill>
              </a:rPr>
              <a:t>mrcnn_mask_bn2 (</a:t>
            </a:r>
            <a:r>
              <a:rPr lang="ko-KR" altLang="en-US" sz="900" dirty="0" err="1">
                <a:solidFill>
                  <a:srgbClr val="92047E"/>
                </a:solidFill>
              </a:rPr>
              <a:t>TimeDistributed</a:t>
            </a:r>
            <a:r>
              <a:rPr lang="ko-KR" altLang="en-US" sz="900" dirty="0">
                <a:solidFill>
                  <a:srgbClr val="92047E"/>
                </a:solidFill>
              </a:rPr>
              <a:t> (1, </a:t>
            </a:r>
            <a:r>
              <a:rPr lang="ko-KR" altLang="en-US" sz="900" dirty="0" err="1">
                <a:solidFill>
                  <a:srgbClr val="92047E"/>
                </a:solidFill>
              </a:rPr>
              <a:t>None</a:t>
            </a:r>
            <a:r>
              <a:rPr lang="ko-KR" altLang="en-US" sz="900" dirty="0">
                <a:solidFill>
                  <a:srgbClr val="92047E"/>
                </a:solidFill>
              </a:rPr>
              <a:t>, 14, 14, 25 1024        mrcnn_mask_conv2[0][0]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mrcnn_class_conv1 (</a:t>
            </a:r>
            <a:r>
              <a:rPr lang="ko-KR" altLang="en-US" sz="900" dirty="0" err="1"/>
              <a:t>TimeDistribu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12846080    </a:t>
            </a:r>
            <a:r>
              <a:rPr lang="ko-KR" altLang="en-US" sz="900" dirty="0" err="1"/>
              <a:t>roi_align_classifier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activation_71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mrcnn_class_bn1 (</a:t>
            </a:r>
            <a:r>
              <a:rPr lang="ko-KR" altLang="en-US" sz="900" dirty="0" err="1"/>
              <a:t>TimeDistribute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4096        mrcnn_class_conv1[0][0]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mrcnn_mask_conv3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activation_71[0][0]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activation_67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0           mrcnn_class_bn1[0][0]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mrcnn_mask_bn3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1024        mrcnn_mask_conv3[0][0]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mrcnn_class_conv2 (</a:t>
            </a:r>
            <a:r>
              <a:rPr lang="ko-KR" altLang="en-US" sz="900" dirty="0" err="1"/>
              <a:t>TimeDistribu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1049600     activation_67[0][0]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activation_72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mrcnn_mask_bn3[0][0]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mrcnn_class_bn2 (</a:t>
            </a:r>
            <a:r>
              <a:rPr lang="ko-KR" altLang="en-US" sz="900" dirty="0" err="1"/>
              <a:t>TimeDistribute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4096        mrcnn_class_conv2[0][0]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mrcnn_mask_conv4 (</a:t>
            </a:r>
            <a:r>
              <a:rPr lang="ko-KR" altLang="en-US" sz="900" dirty="0" err="1"/>
              <a:t>TimeDistribut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590080      activation_72[0][0]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activation_68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1, 1, 1024 0           mrcnn_class_bn2[0][0]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mrcnn_mask_bn4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1024        mrcnn_mask_conv4[0][0]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pool_squeeze</a:t>
            </a:r>
            <a:r>
              <a:rPr lang="ko-KR" altLang="en-US" sz="900" dirty="0"/>
              <a:t> (</a:t>
            </a:r>
            <a:r>
              <a:rPr lang="ko-KR" altLang="en-US" sz="900" dirty="0" err="1"/>
              <a:t>MapLayer</a:t>
            </a:r>
            <a:r>
              <a:rPr lang="ko-KR" altLang="en-US" sz="900" dirty="0"/>
              <a:t>)   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1024)      0           activation_68[0][0]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activation_73 (</a:t>
            </a:r>
            <a:r>
              <a:rPr lang="ko-KR" altLang="en-US" sz="900" dirty="0" err="1"/>
              <a:t>Activation</a:t>
            </a:r>
            <a:r>
              <a:rPr lang="ko-KR" altLang="en-US" sz="900" dirty="0"/>
              <a:t>)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14, 14, 25 0           mrcnn_mask_bn4[0][0]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mrcnn_bbox_fc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)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8)         8200        </a:t>
            </a:r>
            <a:r>
              <a:rPr lang="ko-KR" altLang="en-US" sz="900" dirty="0" err="1"/>
              <a:t>pool_squeeze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mrcnn_mask_deconv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</a:t>
            </a:r>
            <a:r>
              <a:rPr lang="ko-KR" altLang="en-US" sz="900" dirty="0"/>
              <a:t>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rpn_class_logits</a:t>
            </a:r>
            <a:r>
              <a:rPr lang="ko-KR" altLang="en-US" sz="900" dirty="0"/>
              <a:t> (</a:t>
            </a:r>
            <a:r>
              <a:rPr lang="ko-KR" altLang="en-US" sz="900" dirty="0" err="1"/>
              <a:t>Concatenate</a:t>
            </a:r>
            <a:r>
              <a:rPr lang="ko-KR" altLang="en-US" sz="900" dirty="0"/>
              <a:t>)  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2)      0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[1][0]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[2][0]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[3][0]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rpn_model</a:t>
            </a:r>
            <a:r>
              <a:rPr lang="ko-KR" altLang="en-US" sz="900" dirty="0"/>
              <a:t>[4][0]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>
                <a:solidFill>
                  <a:srgbClr val="92047E"/>
                </a:solidFill>
              </a:rPr>
              <a:t>mrcnn_class_logits</a:t>
            </a:r>
            <a:r>
              <a:rPr lang="ko-KR" altLang="en-US" sz="900" dirty="0">
                <a:solidFill>
                  <a:srgbClr val="92047E"/>
                </a:solidFill>
              </a:rPr>
              <a:t> (</a:t>
            </a:r>
            <a:r>
              <a:rPr lang="ko-KR" altLang="en-US" sz="900" dirty="0" err="1">
                <a:solidFill>
                  <a:srgbClr val="92047E"/>
                </a:solidFill>
              </a:rPr>
              <a:t>TimeDistrib</a:t>
            </a:r>
            <a:r>
              <a:rPr lang="ko-KR" altLang="en-US" sz="900" dirty="0">
                <a:solidFill>
                  <a:srgbClr val="92047E"/>
                </a:solidFill>
              </a:rPr>
              <a:t> (1, </a:t>
            </a:r>
            <a:r>
              <a:rPr lang="ko-KR" altLang="en-US" sz="900" dirty="0" err="1">
                <a:solidFill>
                  <a:srgbClr val="92047E"/>
                </a:solidFill>
              </a:rPr>
              <a:t>None</a:t>
            </a:r>
            <a:r>
              <a:rPr lang="ko-KR" altLang="en-US" sz="900" dirty="0">
                <a:solidFill>
                  <a:srgbClr val="92047E"/>
                </a:solidFill>
              </a:rPr>
              <a:t>, 2)         2050        </a:t>
            </a:r>
            <a:r>
              <a:rPr lang="ko-KR" altLang="en-US" sz="900" dirty="0" err="1">
                <a:solidFill>
                  <a:srgbClr val="92047E"/>
                </a:solidFill>
              </a:rPr>
              <a:t>pool_squeeze</a:t>
            </a:r>
            <a:r>
              <a:rPr lang="ko-KR" altLang="en-US" sz="900" dirty="0">
                <a:solidFill>
                  <a:srgbClr val="92047E"/>
                </a:solidFill>
              </a:rPr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mrcnn_bbox</a:t>
            </a:r>
            <a:r>
              <a:rPr lang="ko-KR" altLang="en-US" sz="900" dirty="0"/>
              <a:t> (</a:t>
            </a:r>
            <a:r>
              <a:rPr lang="ko-KR" altLang="en-US" sz="900" dirty="0" err="1"/>
              <a:t>Reshape</a:t>
            </a:r>
            <a:r>
              <a:rPr lang="ko-KR" altLang="en-US" sz="900" dirty="0"/>
              <a:t>)      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2, 4)      0           </a:t>
            </a:r>
            <a:r>
              <a:rPr lang="ko-KR" altLang="en-US" sz="900" dirty="0" err="1"/>
              <a:t>mrcnn_bbox_fc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mrcnn_mask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)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28, 28, 2) 514         </a:t>
            </a:r>
            <a:r>
              <a:rPr lang="ko-KR" altLang="en-US" sz="900" dirty="0" err="1"/>
              <a:t>mrcnn_mask_deconv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input_rpn_match</a:t>
            </a:r>
            <a:r>
              <a:rPr lang="ko-KR" altLang="en-US" sz="900" dirty="0"/>
              <a:t> (</a:t>
            </a:r>
            <a:r>
              <a:rPr lang="ko-KR" altLang="en-US" sz="900" dirty="0" err="1"/>
              <a:t>InputLayer</a:t>
            </a:r>
            <a:r>
              <a:rPr lang="ko-KR" altLang="en-US" sz="900" dirty="0"/>
              <a:t>)    [(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1)]    0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input_rpn_bbox</a:t>
            </a:r>
            <a:r>
              <a:rPr lang="ko-KR" altLang="en-US" sz="900" dirty="0"/>
              <a:t> (</a:t>
            </a:r>
            <a:r>
              <a:rPr lang="ko-KR" altLang="en-US" sz="900" dirty="0" err="1"/>
              <a:t>InputLayer</a:t>
            </a:r>
            <a:r>
              <a:rPr lang="ko-KR" altLang="en-US" sz="900" dirty="0"/>
              <a:t>)     [(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4)]    0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/>
              <a:t>lambda_2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      (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2)            0           </a:t>
            </a:r>
            <a:r>
              <a:rPr lang="ko-KR" altLang="en-US" sz="900" dirty="0" err="1"/>
              <a:t>input_image_meta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mrcnn_class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TimeDistributed</a:t>
            </a:r>
            <a:r>
              <a:rPr lang="ko-KR" altLang="en-US" sz="900" dirty="0"/>
              <a:t>)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2)         0           </a:t>
            </a:r>
            <a:r>
              <a:rPr lang="ko-KR" altLang="en-US" sz="900" dirty="0" err="1"/>
              <a:t>mrcnn_class_logits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output_rois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   (1,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4)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rpn_class_loss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()                   0           </a:t>
            </a:r>
            <a:r>
              <a:rPr lang="ko-KR" altLang="en-US" sz="900" dirty="0" err="1"/>
              <a:t>input_rpn_match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rpn_class_logits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rpn_bbox_loss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  ()                   0           </a:t>
            </a:r>
            <a:r>
              <a:rPr lang="ko-KR" altLang="en-US" sz="900" dirty="0" err="1"/>
              <a:t>input_rpn_bbox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input_rpn_match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rpn_bbox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mrcnn_class_loss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()          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[0][1]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mrcnn_class_logits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                                                                 lambda_2[0][0]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mrcnn_bbox_loss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()          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[0][2]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[0][1]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mrcnn_bbox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  <a:p>
            <a:r>
              <a:rPr lang="ko-KR" altLang="en-US" sz="900" dirty="0" err="1"/>
              <a:t>mrcnn_mask_loss</a:t>
            </a:r>
            <a:r>
              <a:rPr lang="ko-KR" altLang="en-US" sz="900" dirty="0"/>
              <a:t> (</a:t>
            </a:r>
            <a:r>
              <a:rPr lang="ko-KR" altLang="en-US" sz="900" dirty="0" err="1"/>
              <a:t>Lambda</a:t>
            </a:r>
            <a:r>
              <a:rPr lang="ko-KR" altLang="en-US" sz="900" dirty="0"/>
              <a:t>)        ()                   0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[0][3]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proposal_targets</a:t>
            </a:r>
            <a:r>
              <a:rPr lang="ko-KR" altLang="en-US" sz="900" dirty="0"/>
              <a:t>[0][1]</a:t>
            </a:r>
          </a:p>
          <a:p>
            <a:r>
              <a:rPr lang="ko-KR" altLang="en-US" sz="900" dirty="0"/>
              <a:t>                                                                 </a:t>
            </a:r>
            <a:r>
              <a:rPr lang="ko-KR" altLang="en-US" sz="900" dirty="0" err="1"/>
              <a:t>mrcnn_mask</a:t>
            </a:r>
            <a:r>
              <a:rPr lang="ko-KR" altLang="en-US" sz="900" dirty="0"/>
              <a:t>[0][0]</a:t>
            </a:r>
          </a:p>
          <a:p>
            <a:r>
              <a:rPr lang="ko-KR" altLang="en-US" sz="900" dirty="0"/>
              <a:t>==================================================================================================</a:t>
            </a:r>
          </a:p>
          <a:p>
            <a:r>
              <a:rPr lang="ko-KR" altLang="en-US" sz="900" dirty="0" err="1"/>
              <a:t>Total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params</a:t>
            </a:r>
            <a:r>
              <a:rPr lang="ko-KR" altLang="en-US" sz="900" dirty="0"/>
              <a:t>: 64,780,958</a:t>
            </a:r>
          </a:p>
          <a:p>
            <a:r>
              <a:rPr lang="ko-KR" altLang="en-US" sz="900" dirty="0" err="1"/>
              <a:t>Trainable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params</a:t>
            </a:r>
            <a:r>
              <a:rPr lang="ko-KR" altLang="en-US" sz="900" dirty="0"/>
              <a:t>: 64,669,470</a:t>
            </a:r>
          </a:p>
          <a:p>
            <a:r>
              <a:rPr lang="ko-KR" altLang="en-US" sz="900" dirty="0" err="1"/>
              <a:t>Non-trainable</a:t>
            </a:r>
            <a:r>
              <a:rPr lang="ko-KR" altLang="en-US" sz="900" dirty="0"/>
              <a:t> </a:t>
            </a:r>
            <a:r>
              <a:rPr lang="ko-KR" altLang="en-US" sz="900" dirty="0" err="1"/>
              <a:t>params</a:t>
            </a:r>
            <a:r>
              <a:rPr lang="ko-KR" altLang="en-US" sz="900" dirty="0"/>
              <a:t>: 111,488</a:t>
            </a:r>
          </a:p>
          <a:p>
            <a:r>
              <a:rPr lang="ko-KR" altLang="en-US" sz="900" dirty="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=2000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input_roi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dirty="0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35355" y="1629317"/>
            <a:ext cx="1470710" cy="587109"/>
          </a:xfrm>
          <a:prstGeom prst="chevron">
            <a:avLst/>
          </a:prstGeom>
          <a:solidFill>
            <a:srgbClr val="FF0000"/>
          </a:solidFill>
          <a:ln>
            <a:solidFill>
              <a:srgbClr val="92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17550</TotalTime>
  <Words>26206</Words>
  <Application>Microsoft Macintosh PowerPoint</Application>
  <PresentationFormat>사용자 지정</PresentationFormat>
  <Paragraphs>2142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81" baseType="lpstr">
      <vt:lpstr>Arial Unicode MS</vt:lpstr>
      <vt:lpstr>HY견고딕</vt:lpstr>
      <vt:lpstr>KoPub돋움체 Bold</vt:lpstr>
      <vt:lpstr>KoPub돋움체 Medium</vt:lpstr>
      <vt:lpstr>맑은 고딕</vt:lpstr>
      <vt:lpstr>var(--vscode-repl-font-family)</vt:lpstr>
      <vt:lpstr>Arial</vt:lpstr>
      <vt:lpstr>Calibri</vt:lpstr>
      <vt:lpstr>Cambria Math</vt:lpstr>
      <vt:lpstr>Consolas</vt:lpstr>
      <vt:lpstr>Menlo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윤 경섭</cp:lastModifiedBy>
  <cp:revision>2419</cp:revision>
  <cp:lastPrinted>2020-07-27T06:50:21Z</cp:lastPrinted>
  <dcterms:created xsi:type="dcterms:W3CDTF">2019-01-23T01:28:59Z</dcterms:created>
  <dcterms:modified xsi:type="dcterms:W3CDTF">2021-06-20T01:20:38Z</dcterms:modified>
</cp:coreProperties>
</file>